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9" r:id="rId23"/>
    <p:sldId id="280" r:id="rId24"/>
    <p:sldId id="281" r:id="rId25"/>
    <p:sldId id="282" r:id="rId26"/>
    <p:sldId id="283" r:id="rId27"/>
    <p:sldId id="284" r:id="rId28"/>
    <p:sldId id="285" r:id="rId29"/>
    <p:sldId id="286" r:id="rId30"/>
    <p:sldId id="287" r:id="rId31"/>
    <p:sldId id="276" r:id="rId32"/>
    <p:sldId id="27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10/5/2016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10/5/2016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10/5/2016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10/5/2016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bradford.williams@shpda.alabam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data.submit@shpda.alabama.gov"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Hospital Annual Reporting</a:t>
            </a:r>
          </a:p>
        </p:txBody>
      </p:sp>
      <p:sp>
        <p:nvSpPr>
          <p:cNvPr id="3" name="Subtitle 2"/>
          <p:cNvSpPr>
            <a:spLocks noGrp="1"/>
          </p:cNvSpPr>
          <p:nvPr>
            <p:ph type="subTitle" idx="1"/>
          </p:nvPr>
        </p:nvSpPr>
        <p:spPr/>
        <p:txBody>
          <a:bodyPr>
            <a:normAutofit/>
          </a:bodyPr>
          <a:lstStyle/>
          <a:p>
            <a:r>
              <a:rPr lang="en-US" dirty="0"/>
              <a:t>State Health Planning and Development agency</a:t>
            </a:r>
          </a:p>
          <a:p>
            <a:r>
              <a:rPr lang="en-US" dirty="0"/>
              <a:t>Bradford L. Williams, data/planning director</a:t>
            </a:r>
          </a:p>
          <a:p>
            <a:endParaRPr lang="en-US" dirty="0"/>
          </a:p>
        </p:txBody>
      </p:sp>
    </p:spTree>
    <p:extLst>
      <p:ext uri="{BB962C8B-B14F-4D97-AF65-F5344CB8AC3E}">
        <p14:creationId xmlns:p14="http://schemas.microsoft.com/office/powerpoint/2010/main" val="1964260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Provider”</a:t>
            </a:r>
          </a:p>
        </p:txBody>
      </p:sp>
      <p:sp>
        <p:nvSpPr>
          <p:cNvPr id="3" name="Content Placeholder 2"/>
          <p:cNvSpPr>
            <a:spLocks noGrp="1"/>
          </p:cNvSpPr>
          <p:nvPr>
            <p:ph sz="half" idx="1"/>
          </p:nvPr>
        </p:nvSpPr>
        <p:spPr/>
        <p:txBody>
          <a:bodyPr/>
          <a:lstStyle/>
          <a:p>
            <a:r>
              <a:rPr lang="en-US" dirty="0"/>
              <a:t>Section provides varying definitions of a “small provider” for purposes of this rule ONLY</a:t>
            </a:r>
          </a:p>
          <a:p>
            <a:r>
              <a:rPr lang="en-US" dirty="0"/>
              <a:t>Facilities in non-rural areas with fewer than 65 beds</a:t>
            </a:r>
          </a:p>
          <a:p>
            <a:r>
              <a:rPr lang="en-US" dirty="0"/>
              <a:t>All facilities under common ownership are considered together in determining “small provider” status for any facility required to file by rule</a:t>
            </a:r>
          </a:p>
        </p:txBody>
      </p:sp>
      <p:pic>
        <p:nvPicPr>
          <p:cNvPr id="5" name="Content Placeholder 4"/>
          <p:cNvPicPr>
            <a:picLocks noGrp="1" noChangeAspect="1"/>
          </p:cNvPicPr>
          <p:nvPr>
            <p:ph sz="half" idx="2"/>
          </p:nvPr>
        </p:nvPicPr>
        <p:blipFill>
          <a:blip r:embed="rId2"/>
          <a:stretch>
            <a:fillRect/>
          </a:stretch>
        </p:blipFill>
        <p:spPr>
          <a:xfrm>
            <a:off x="6240847" y="2603500"/>
            <a:ext cx="4760143" cy="3416300"/>
          </a:xfrm>
        </p:spPr>
      </p:pic>
    </p:spTree>
    <p:extLst>
      <p:ext uri="{BB962C8B-B14F-4D97-AF65-F5344CB8AC3E}">
        <p14:creationId xmlns:p14="http://schemas.microsoft.com/office/powerpoint/2010/main" val="4105303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“Failure to File”</a:t>
            </a:r>
          </a:p>
        </p:txBody>
      </p:sp>
      <p:pic>
        <p:nvPicPr>
          <p:cNvPr id="5" name="Content Placeholder 4"/>
          <p:cNvPicPr>
            <a:picLocks noGrp="1" noChangeAspect="1"/>
          </p:cNvPicPr>
          <p:nvPr>
            <p:ph sz="half" idx="1"/>
          </p:nvPr>
        </p:nvPicPr>
        <p:blipFill>
          <a:blip r:embed="rId2"/>
          <a:stretch>
            <a:fillRect/>
          </a:stretch>
        </p:blipFill>
        <p:spPr>
          <a:xfrm>
            <a:off x="1155700" y="2899477"/>
            <a:ext cx="4824413" cy="2824346"/>
          </a:xfrm>
        </p:spPr>
      </p:pic>
      <p:sp>
        <p:nvSpPr>
          <p:cNvPr id="4" name="Content Placeholder 3"/>
          <p:cNvSpPr>
            <a:spLocks noGrp="1"/>
          </p:cNvSpPr>
          <p:nvPr>
            <p:ph sz="half" idx="2"/>
          </p:nvPr>
        </p:nvSpPr>
        <p:spPr/>
        <p:txBody>
          <a:bodyPr>
            <a:normAutofit lnSpcReduction="10000"/>
          </a:bodyPr>
          <a:lstStyle/>
          <a:p>
            <a:r>
              <a:rPr lang="en-US" dirty="0"/>
              <a:t>Reports are deemed received on the date they are electronically submitted</a:t>
            </a:r>
          </a:p>
          <a:p>
            <a:r>
              <a:rPr lang="en-US" dirty="0"/>
              <a:t>SHPDA has 7 days to determine if submission is “materially complete” and notify reporter of deficiencies</a:t>
            </a:r>
          </a:p>
          <a:p>
            <a:r>
              <a:rPr lang="en-US" dirty="0"/>
              <a:t>SHPDA has 7 days following deadline to contact facilities that have not submitted</a:t>
            </a:r>
          </a:p>
          <a:p>
            <a:r>
              <a:rPr lang="en-US" dirty="0"/>
              <a:t>60 day grace period following due date to bring reporter into compliance with rules</a:t>
            </a:r>
          </a:p>
        </p:txBody>
      </p:sp>
    </p:spTree>
    <p:extLst>
      <p:ext uri="{BB962C8B-B14F-4D97-AF65-F5344CB8AC3E}">
        <p14:creationId xmlns:p14="http://schemas.microsoft.com/office/powerpoint/2010/main" val="105017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Mandatory Report Tracking/Board Reporting</a:t>
            </a:r>
          </a:p>
        </p:txBody>
      </p:sp>
      <p:sp>
        <p:nvSpPr>
          <p:cNvPr id="3" name="Content Placeholder 2"/>
          <p:cNvSpPr>
            <a:spLocks noGrp="1"/>
          </p:cNvSpPr>
          <p:nvPr>
            <p:ph sz="half" idx="1"/>
          </p:nvPr>
        </p:nvSpPr>
        <p:spPr/>
        <p:txBody>
          <a:bodyPr/>
          <a:lstStyle/>
          <a:p>
            <a:r>
              <a:rPr lang="en-US" dirty="0"/>
              <a:t>SHPDA is required to track compliance status of all reporters</a:t>
            </a:r>
          </a:p>
          <a:p>
            <a:r>
              <a:rPr lang="en-US" dirty="0"/>
              <a:t>SHPDA is required to report compliance of all reporters to all 3 governing boards (CON, SHCC, HCIDAC) at meeting immediately following end of grace period</a:t>
            </a:r>
          </a:p>
          <a:p>
            <a:r>
              <a:rPr lang="en-US" dirty="0"/>
              <a:t>Identification of both late and materially incomplete reporters are to be provided to boards</a:t>
            </a:r>
          </a:p>
        </p:txBody>
      </p:sp>
      <p:pic>
        <p:nvPicPr>
          <p:cNvPr id="5" name="Content Placeholder 4"/>
          <p:cNvPicPr>
            <a:picLocks noGrp="1" noChangeAspect="1"/>
          </p:cNvPicPr>
          <p:nvPr>
            <p:ph sz="half" idx="2"/>
          </p:nvPr>
        </p:nvPicPr>
        <p:blipFill>
          <a:blip r:embed="rId2"/>
          <a:stretch>
            <a:fillRect/>
          </a:stretch>
        </p:blipFill>
        <p:spPr>
          <a:xfrm>
            <a:off x="6208713" y="3471782"/>
            <a:ext cx="4824412" cy="572387"/>
          </a:xfrm>
        </p:spPr>
      </p:pic>
      <p:pic>
        <p:nvPicPr>
          <p:cNvPr id="6" name="Content Placeholder 4"/>
          <p:cNvPicPr>
            <a:picLocks noChangeAspect="1"/>
          </p:cNvPicPr>
          <p:nvPr/>
        </p:nvPicPr>
        <p:blipFill>
          <a:blip r:embed="rId3"/>
          <a:stretch>
            <a:fillRect/>
          </a:stretch>
        </p:blipFill>
        <p:spPr>
          <a:xfrm>
            <a:off x="6208714" y="4110744"/>
            <a:ext cx="4824412" cy="654204"/>
          </a:xfrm>
          <a:prstGeom prst="rect">
            <a:avLst/>
          </a:prstGeom>
        </p:spPr>
      </p:pic>
    </p:spTree>
    <p:extLst>
      <p:ext uri="{BB962C8B-B14F-4D97-AF65-F5344CB8AC3E}">
        <p14:creationId xmlns:p14="http://schemas.microsoft.com/office/powerpoint/2010/main" val="96849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Financial Penalties for Non-Compliance</a:t>
            </a:r>
          </a:p>
        </p:txBody>
      </p:sp>
      <p:pic>
        <p:nvPicPr>
          <p:cNvPr id="5" name="Content Placeholder 4"/>
          <p:cNvPicPr>
            <a:picLocks noGrp="1" noChangeAspect="1"/>
          </p:cNvPicPr>
          <p:nvPr>
            <p:ph sz="half" idx="1"/>
          </p:nvPr>
        </p:nvPicPr>
        <p:blipFill>
          <a:blip r:embed="rId2"/>
          <a:stretch>
            <a:fillRect/>
          </a:stretch>
        </p:blipFill>
        <p:spPr>
          <a:xfrm>
            <a:off x="1155700" y="3300593"/>
            <a:ext cx="4824413" cy="2022113"/>
          </a:xfrm>
        </p:spPr>
      </p:pic>
      <p:sp>
        <p:nvSpPr>
          <p:cNvPr id="4" name="Content Placeholder 3"/>
          <p:cNvSpPr>
            <a:spLocks noGrp="1"/>
          </p:cNvSpPr>
          <p:nvPr>
            <p:ph sz="half" idx="2"/>
          </p:nvPr>
        </p:nvSpPr>
        <p:spPr/>
        <p:txBody>
          <a:bodyPr>
            <a:normAutofit fontScale="92500" lnSpcReduction="20000"/>
          </a:bodyPr>
          <a:lstStyle/>
          <a:p>
            <a:r>
              <a:rPr lang="en-US" dirty="0"/>
              <a:t>Any facility not compliant with rules following grace period will face a financial penalty</a:t>
            </a:r>
          </a:p>
          <a:p>
            <a:r>
              <a:rPr lang="en-US" dirty="0"/>
              <a:t>Penalty dependent on if reporter is deemed rural or “small provider” as previously defined</a:t>
            </a:r>
          </a:p>
          <a:p>
            <a:r>
              <a:rPr lang="en-US" dirty="0"/>
              <a:t>Per day penalties begin </a:t>
            </a:r>
            <a:r>
              <a:rPr lang="en-US" u="sng" dirty="0"/>
              <a:t>the day after due date</a:t>
            </a:r>
            <a:r>
              <a:rPr lang="en-US" dirty="0"/>
              <a:t>, not after grace period</a:t>
            </a:r>
          </a:p>
          <a:p>
            <a:r>
              <a:rPr lang="en-US" dirty="0"/>
              <a:t>Waivers of penalty only under extreme circumstances defined by rule</a:t>
            </a:r>
          </a:p>
          <a:p>
            <a:r>
              <a:rPr lang="en-US" dirty="0"/>
              <a:t>Late/incomplete reports deemed complete during grace period do not face financial penalties</a:t>
            </a:r>
          </a:p>
        </p:txBody>
      </p:sp>
    </p:spTree>
    <p:extLst>
      <p:ext uri="{BB962C8B-B14F-4D97-AF65-F5344CB8AC3E}">
        <p14:creationId xmlns:p14="http://schemas.microsoft.com/office/powerpoint/2010/main" val="290406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Non-participation in CON Process</a:t>
            </a:r>
          </a:p>
        </p:txBody>
      </p:sp>
      <p:sp>
        <p:nvSpPr>
          <p:cNvPr id="3" name="Content Placeholder 2"/>
          <p:cNvSpPr>
            <a:spLocks noGrp="1"/>
          </p:cNvSpPr>
          <p:nvPr>
            <p:ph sz="half" idx="1"/>
          </p:nvPr>
        </p:nvSpPr>
        <p:spPr/>
        <p:txBody>
          <a:bodyPr/>
          <a:lstStyle/>
          <a:p>
            <a:r>
              <a:rPr lang="en-US" dirty="0"/>
              <a:t>Failure to submit materially complete mandatory report prior to due date blocks participation in CON process as applicant OR opponent</a:t>
            </a:r>
          </a:p>
          <a:p>
            <a:r>
              <a:rPr lang="en-US" dirty="0"/>
              <a:t>Penalty is in effect during grace period</a:t>
            </a:r>
          </a:p>
          <a:p>
            <a:r>
              <a:rPr lang="en-US" dirty="0"/>
              <a:t>Active filings and/or opposition can also be affected if compliance is not achieved within 7 days</a:t>
            </a:r>
          </a:p>
          <a:p>
            <a:r>
              <a:rPr lang="en-US" dirty="0"/>
              <a:t>Reporter must maintain compliance through entire application process</a:t>
            </a:r>
          </a:p>
        </p:txBody>
      </p:sp>
      <p:pic>
        <p:nvPicPr>
          <p:cNvPr id="5" name="Content Placeholder 4"/>
          <p:cNvPicPr>
            <a:picLocks noGrp="1" noChangeAspect="1"/>
          </p:cNvPicPr>
          <p:nvPr>
            <p:ph sz="half" idx="2"/>
          </p:nvPr>
        </p:nvPicPr>
        <p:blipFill>
          <a:blip r:embed="rId2"/>
          <a:stretch>
            <a:fillRect/>
          </a:stretch>
        </p:blipFill>
        <p:spPr>
          <a:xfrm>
            <a:off x="6208713" y="3369977"/>
            <a:ext cx="4824412" cy="1883345"/>
          </a:xfrm>
        </p:spPr>
      </p:pic>
    </p:spTree>
    <p:extLst>
      <p:ext uri="{BB962C8B-B14F-4D97-AF65-F5344CB8AC3E}">
        <p14:creationId xmlns:p14="http://schemas.microsoft.com/office/powerpoint/2010/main" val="3812462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of Record</a:t>
            </a:r>
          </a:p>
        </p:txBody>
      </p:sp>
      <p:pic>
        <p:nvPicPr>
          <p:cNvPr id="5" name="Content Placeholder 4"/>
          <p:cNvPicPr>
            <a:picLocks noGrp="1" noChangeAspect="1"/>
          </p:cNvPicPr>
          <p:nvPr>
            <p:ph sz="half" idx="1"/>
          </p:nvPr>
        </p:nvPicPr>
        <p:blipFill>
          <a:blip r:embed="rId2"/>
          <a:stretch>
            <a:fillRect/>
          </a:stretch>
        </p:blipFill>
        <p:spPr>
          <a:xfrm>
            <a:off x="1155700" y="3788755"/>
            <a:ext cx="4824413" cy="1045790"/>
          </a:xfrm>
        </p:spPr>
      </p:pic>
      <p:sp>
        <p:nvSpPr>
          <p:cNvPr id="4" name="Content Placeholder 3"/>
          <p:cNvSpPr>
            <a:spLocks noGrp="1"/>
          </p:cNvSpPr>
          <p:nvPr>
            <p:ph sz="half" idx="2"/>
          </p:nvPr>
        </p:nvSpPr>
        <p:spPr/>
        <p:txBody>
          <a:bodyPr/>
          <a:lstStyle/>
          <a:p>
            <a:r>
              <a:rPr lang="en-US" dirty="0"/>
              <a:t>Reporter required to keep current and accurate contact information on file with SHPDA</a:t>
            </a:r>
          </a:p>
          <a:p>
            <a:r>
              <a:rPr lang="en-US" dirty="0"/>
              <a:t>SHPDA disseminated forms to providers prior to end of current reporting period</a:t>
            </a:r>
          </a:p>
          <a:p>
            <a:r>
              <a:rPr lang="en-US" dirty="0"/>
              <a:t>2 contacts required for “annual report” plus 1 for Patient Origin data</a:t>
            </a:r>
          </a:p>
          <a:p>
            <a:r>
              <a:rPr lang="en-US" dirty="0"/>
              <a:t>Contacts responsible for receiving report and assigning to preparer</a:t>
            </a:r>
          </a:p>
        </p:txBody>
      </p:sp>
    </p:spTree>
    <p:extLst>
      <p:ext uri="{BB962C8B-B14F-4D97-AF65-F5344CB8AC3E}">
        <p14:creationId xmlns:p14="http://schemas.microsoft.com/office/powerpoint/2010/main" val="60405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BHD 134A</a:t>
            </a:r>
          </a:p>
        </p:txBody>
      </p:sp>
      <p:sp>
        <p:nvSpPr>
          <p:cNvPr id="3" name="Text Placeholder 2"/>
          <p:cNvSpPr>
            <a:spLocks noGrp="1"/>
          </p:cNvSpPr>
          <p:nvPr>
            <p:ph type="body" idx="1"/>
          </p:nvPr>
        </p:nvSpPr>
        <p:spPr/>
        <p:txBody>
          <a:bodyPr/>
          <a:lstStyle/>
          <a:p>
            <a:pPr algn="ctr"/>
            <a:r>
              <a:rPr lang="en-US" dirty="0"/>
              <a:t>2016 Annual report for</a:t>
            </a:r>
            <a:br>
              <a:rPr lang="en-US" dirty="0"/>
            </a:br>
            <a:r>
              <a:rPr lang="en-US" dirty="0"/>
              <a:t>Hospitals and Related facilities</a:t>
            </a:r>
          </a:p>
        </p:txBody>
      </p:sp>
    </p:spTree>
    <p:extLst>
      <p:ext uri="{BB962C8B-B14F-4D97-AF65-F5344CB8AC3E}">
        <p14:creationId xmlns:p14="http://schemas.microsoft.com/office/powerpoint/2010/main" val="2511005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a:t>
            </a:r>
          </a:p>
        </p:txBody>
      </p:sp>
      <p:pic>
        <p:nvPicPr>
          <p:cNvPr id="5" name="Picture Placeholder 4"/>
          <p:cNvPicPr>
            <a:picLocks noGrp="1" noChangeAspect="1"/>
          </p:cNvPicPr>
          <p:nvPr>
            <p:ph type="pic" idx="1"/>
          </p:nvPr>
        </p:nvPicPr>
        <p:blipFill>
          <a:blip r:embed="rId2"/>
          <a:stretch>
            <a:fillRect/>
          </a:stretch>
        </p:blipFill>
        <p:spPr>
          <a:xfrm>
            <a:off x="7023553" y="1152333"/>
            <a:ext cx="4114800" cy="5325035"/>
          </a:xfrm>
        </p:spPr>
      </p:pic>
      <p:sp>
        <p:nvSpPr>
          <p:cNvPr id="4" name="Text Placeholder 3"/>
          <p:cNvSpPr>
            <a:spLocks noGrp="1"/>
          </p:cNvSpPr>
          <p:nvPr>
            <p:ph type="body" sz="half" idx="2"/>
          </p:nvPr>
        </p:nvSpPr>
        <p:spPr>
          <a:xfrm>
            <a:off x="1154954" y="3657599"/>
            <a:ext cx="3859212" cy="2365695"/>
          </a:xfrm>
        </p:spPr>
        <p:txBody>
          <a:bodyPr/>
          <a:lstStyle/>
          <a:p>
            <a:r>
              <a:rPr lang="en-US" dirty="0"/>
              <a:t>No changes were made to this page of the annual report</a:t>
            </a:r>
          </a:p>
          <a:p>
            <a:r>
              <a:rPr lang="en-US" dirty="0"/>
              <a:t>2 separate individuals must sign – preparer AND member of administration who verifies accuracy of reported information</a:t>
            </a:r>
          </a:p>
          <a:p>
            <a:r>
              <a:rPr lang="en-US" dirty="0"/>
              <a:t>Report must have both SHPDA Facility ID number AND Facility Name AS REPORTED TO SHPDA listed on report in appropriate location shown</a:t>
            </a:r>
          </a:p>
        </p:txBody>
      </p:sp>
    </p:spTree>
    <p:extLst>
      <p:ext uri="{BB962C8B-B14F-4D97-AF65-F5344CB8AC3E}">
        <p14:creationId xmlns:p14="http://schemas.microsoft.com/office/powerpoint/2010/main" val="3834291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a:t>
            </a:r>
          </a:p>
        </p:txBody>
      </p:sp>
      <p:pic>
        <p:nvPicPr>
          <p:cNvPr id="5" name="Content Placeholder 4"/>
          <p:cNvPicPr>
            <a:picLocks noGrp="1" noChangeAspect="1"/>
          </p:cNvPicPr>
          <p:nvPr>
            <p:ph sz="half" idx="1"/>
          </p:nvPr>
        </p:nvPicPr>
        <p:blipFill>
          <a:blip r:embed="rId2"/>
          <a:stretch>
            <a:fillRect/>
          </a:stretch>
        </p:blipFill>
        <p:spPr>
          <a:xfrm>
            <a:off x="2247972" y="2603500"/>
            <a:ext cx="2639868" cy="3416299"/>
          </a:xfrm>
        </p:spPr>
      </p:pic>
      <p:sp>
        <p:nvSpPr>
          <p:cNvPr id="4" name="Content Placeholder 3"/>
          <p:cNvSpPr>
            <a:spLocks noGrp="1"/>
          </p:cNvSpPr>
          <p:nvPr>
            <p:ph sz="half" idx="2"/>
          </p:nvPr>
        </p:nvSpPr>
        <p:spPr/>
        <p:txBody>
          <a:bodyPr/>
          <a:lstStyle/>
          <a:p>
            <a:endParaRPr lang="en-US" dirty="0"/>
          </a:p>
          <a:p>
            <a:r>
              <a:rPr lang="en-US" dirty="0"/>
              <a:t>Outpatient Visits removed from Section I-B</a:t>
            </a:r>
          </a:p>
          <a:p>
            <a:r>
              <a:rPr lang="en-US" dirty="0"/>
              <a:t>Total numbers reported in Section I-B should equal totals throughout report</a:t>
            </a:r>
          </a:p>
          <a:p>
            <a:r>
              <a:rPr lang="en-US" dirty="0"/>
              <a:t>Applies to CON approved beds, Staffed Beds, Discharges, and Patient Days</a:t>
            </a:r>
          </a:p>
        </p:txBody>
      </p:sp>
    </p:spTree>
    <p:extLst>
      <p:ext uri="{BB962C8B-B14F-4D97-AF65-F5344CB8AC3E}">
        <p14:creationId xmlns:p14="http://schemas.microsoft.com/office/powerpoint/2010/main" val="3590333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3</a:t>
            </a:r>
          </a:p>
        </p:txBody>
      </p:sp>
      <p:sp>
        <p:nvSpPr>
          <p:cNvPr id="3" name="Content Placeholder 2"/>
          <p:cNvSpPr>
            <a:spLocks noGrp="1"/>
          </p:cNvSpPr>
          <p:nvPr>
            <p:ph sz="half" idx="1"/>
          </p:nvPr>
        </p:nvSpPr>
        <p:spPr/>
        <p:txBody>
          <a:bodyPr/>
          <a:lstStyle/>
          <a:p>
            <a:r>
              <a:rPr lang="en-US" dirty="0"/>
              <a:t>Medicare Advantage added as an additional source of payment in Section I-C.</a:t>
            </a:r>
          </a:p>
          <a:p>
            <a:r>
              <a:rPr lang="en-US" dirty="0"/>
              <a:t>Total discharges and total patient days reported in Section I-C should equal totals reported on Page 2, Section I-B.</a:t>
            </a:r>
          </a:p>
          <a:p>
            <a:r>
              <a:rPr lang="en-US" dirty="0"/>
              <a:t>Section II-A (General Hospitals) is for general acute care hospitals ONLY.  Specialty hospitals will fill out Section II-B on page 4 instead.</a:t>
            </a:r>
          </a:p>
          <a:p>
            <a:endParaRPr lang="en-US" dirty="0"/>
          </a:p>
        </p:txBody>
      </p:sp>
      <p:pic>
        <p:nvPicPr>
          <p:cNvPr id="5" name="Content Placeholder 4"/>
          <p:cNvPicPr>
            <a:picLocks noGrp="1" noChangeAspect="1"/>
          </p:cNvPicPr>
          <p:nvPr>
            <p:ph sz="half" idx="2"/>
          </p:nvPr>
        </p:nvPicPr>
        <p:blipFill>
          <a:blip r:embed="rId2"/>
          <a:stretch>
            <a:fillRect/>
          </a:stretch>
        </p:blipFill>
        <p:spPr>
          <a:xfrm>
            <a:off x="7300985" y="2603500"/>
            <a:ext cx="2639868" cy="3416299"/>
          </a:xfrm>
        </p:spPr>
      </p:pic>
    </p:spTree>
    <p:extLst>
      <p:ext uri="{BB962C8B-B14F-4D97-AF65-F5344CB8AC3E}">
        <p14:creationId xmlns:p14="http://schemas.microsoft.com/office/powerpoint/2010/main" val="160822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Mandatory Facility Reporting</a:t>
            </a:r>
          </a:p>
        </p:txBody>
      </p:sp>
      <p:sp>
        <p:nvSpPr>
          <p:cNvPr id="3" name="Content Placeholder 2"/>
          <p:cNvSpPr>
            <a:spLocks noGrp="1"/>
          </p:cNvSpPr>
          <p:nvPr>
            <p:ph idx="1"/>
          </p:nvPr>
        </p:nvSpPr>
        <p:spPr/>
        <p:txBody>
          <a:bodyPr/>
          <a:lstStyle/>
          <a:p>
            <a:r>
              <a:rPr lang="en-US" dirty="0"/>
              <a:t>Act 2015-471 “Alabama Health Planning Facilitation Act”</a:t>
            </a:r>
          </a:p>
          <a:p>
            <a:r>
              <a:rPr lang="en-US" dirty="0"/>
              <a:t>“….to provide for certain mandatory health care reporting to SHPDA; to designate the SHPDA as the agency to collect, compile, and analyze the collected reports; to establish and provide for the membership of the Health Care Information and Data Advisory Council; to require that the SHPDA, after receiving advice and guidance from the council, adopt rules to implement this act; to provide for penalties for failure (to) make the required reports; and to require the SHPDA to meet certain deadlines or lose its authority to require the reporting.”</a:t>
            </a:r>
          </a:p>
        </p:txBody>
      </p:sp>
    </p:spTree>
    <p:extLst>
      <p:ext uri="{BB962C8B-B14F-4D97-AF65-F5344CB8AC3E}">
        <p14:creationId xmlns:p14="http://schemas.microsoft.com/office/powerpoint/2010/main" val="55414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4</a:t>
            </a:r>
          </a:p>
        </p:txBody>
      </p:sp>
      <p:pic>
        <p:nvPicPr>
          <p:cNvPr id="5" name="Content Placeholder 4"/>
          <p:cNvPicPr>
            <a:picLocks noGrp="1" noChangeAspect="1"/>
          </p:cNvPicPr>
          <p:nvPr>
            <p:ph sz="half" idx="1"/>
          </p:nvPr>
        </p:nvPicPr>
        <p:blipFill>
          <a:blip r:embed="rId2"/>
          <a:stretch>
            <a:fillRect/>
          </a:stretch>
        </p:blipFill>
        <p:spPr>
          <a:xfrm>
            <a:off x="2247972" y="2603500"/>
            <a:ext cx="2639868" cy="3416299"/>
          </a:xfrm>
        </p:spPr>
      </p:pic>
      <p:sp>
        <p:nvSpPr>
          <p:cNvPr id="4" name="Content Placeholder 3"/>
          <p:cNvSpPr>
            <a:spLocks noGrp="1"/>
          </p:cNvSpPr>
          <p:nvPr>
            <p:ph sz="half" idx="2"/>
          </p:nvPr>
        </p:nvSpPr>
        <p:spPr/>
        <p:txBody>
          <a:bodyPr>
            <a:normAutofit/>
          </a:bodyPr>
          <a:lstStyle/>
          <a:p>
            <a:r>
              <a:rPr lang="en-US" dirty="0"/>
              <a:t>Section II-A continues here.  Totals should equal breakdowns by unit type.</a:t>
            </a:r>
          </a:p>
          <a:p>
            <a:r>
              <a:rPr lang="en-US" dirty="0"/>
              <a:t>Section II-B is for Specialty Hospitals from the following categories ONLY – Rehabilitation, LTACH, Pediatric, or Children’s/Women’s</a:t>
            </a:r>
          </a:p>
          <a:p>
            <a:r>
              <a:rPr lang="en-US" dirty="0"/>
              <a:t>Freestanding Rehab Hospitals should use this section.  Acute hospitals with rehab beds should fill out rehab info on page 5, not in this section.</a:t>
            </a:r>
          </a:p>
        </p:txBody>
      </p:sp>
    </p:spTree>
    <p:extLst>
      <p:ext uri="{BB962C8B-B14F-4D97-AF65-F5344CB8AC3E}">
        <p14:creationId xmlns:p14="http://schemas.microsoft.com/office/powerpoint/2010/main" val="3958154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5</a:t>
            </a:r>
          </a:p>
        </p:txBody>
      </p:sp>
      <p:sp>
        <p:nvSpPr>
          <p:cNvPr id="3" name="Content Placeholder 2"/>
          <p:cNvSpPr>
            <a:spLocks noGrp="1"/>
          </p:cNvSpPr>
          <p:nvPr>
            <p:ph sz="half" idx="1"/>
          </p:nvPr>
        </p:nvSpPr>
        <p:spPr/>
        <p:txBody>
          <a:bodyPr/>
          <a:lstStyle/>
          <a:p>
            <a:r>
              <a:rPr lang="en-US" dirty="0"/>
              <a:t>Freestanding Psych hospitals OR psych units in acute care hospitals should report in this section.  Report the number of each type of psych beds by age group on the last day of reporting period.</a:t>
            </a:r>
          </a:p>
          <a:p>
            <a:r>
              <a:rPr lang="en-US" dirty="0"/>
              <a:t>Section D – acute hospitals with rehab beds should report rehab information HERE, not on Page 4.</a:t>
            </a:r>
          </a:p>
        </p:txBody>
      </p:sp>
      <p:pic>
        <p:nvPicPr>
          <p:cNvPr id="5" name="Content Placeholder 4"/>
          <p:cNvPicPr>
            <a:picLocks noGrp="1" noChangeAspect="1"/>
          </p:cNvPicPr>
          <p:nvPr>
            <p:ph sz="half" idx="2"/>
          </p:nvPr>
        </p:nvPicPr>
        <p:blipFill>
          <a:blip r:embed="rId2"/>
          <a:stretch>
            <a:fillRect/>
          </a:stretch>
        </p:blipFill>
        <p:spPr>
          <a:xfrm>
            <a:off x="7300985" y="2603500"/>
            <a:ext cx="2639868" cy="3416300"/>
          </a:xfrm>
        </p:spPr>
      </p:pic>
    </p:spTree>
    <p:extLst>
      <p:ext uri="{BB962C8B-B14F-4D97-AF65-F5344CB8AC3E}">
        <p14:creationId xmlns:p14="http://schemas.microsoft.com/office/powerpoint/2010/main" val="322206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6</a:t>
            </a:r>
          </a:p>
        </p:txBody>
      </p:sp>
      <p:pic>
        <p:nvPicPr>
          <p:cNvPr id="5" name="Content Placeholder 4"/>
          <p:cNvPicPr>
            <a:picLocks noGrp="1" noChangeAspect="1"/>
          </p:cNvPicPr>
          <p:nvPr>
            <p:ph sz="half" idx="1"/>
          </p:nvPr>
        </p:nvPicPr>
        <p:blipFill>
          <a:blip r:embed="rId2"/>
          <a:stretch>
            <a:fillRect/>
          </a:stretch>
        </p:blipFill>
        <p:spPr>
          <a:xfrm>
            <a:off x="2247972" y="2603500"/>
            <a:ext cx="2639868" cy="3416300"/>
          </a:xfrm>
        </p:spPr>
      </p:pic>
      <p:sp>
        <p:nvSpPr>
          <p:cNvPr id="4" name="Content Placeholder 3"/>
          <p:cNvSpPr>
            <a:spLocks noGrp="1"/>
          </p:cNvSpPr>
          <p:nvPr>
            <p:ph sz="half" idx="2"/>
          </p:nvPr>
        </p:nvSpPr>
        <p:spPr/>
        <p:txBody>
          <a:bodyPr/>
          <a:lstStyle/>
          <a:p>
            <a:r>
              <a:rPr lang="en-US" dirty="0"/>
              <a:t>Total number of “other” procedures and cases performed in L&amp;D and C-section rooms removed.</a:t>
            </a:r>
          </a:p>
          <a:p>
            <a:r>
              <a:rPr lang="en-US" dirty="0"/>
              <a:t>Section II-F – total number of procedures performed must be equal to or greater than the number of persons (cases) reported.  It cannot be less.  It also cannot be 0 or blank.</a:t>
            </a:r>
          </a:p>
        </p:txBody>
      </p:sp>
    </p:spTree>
    <p:extLst>
      <p:ext uri="{BB962C8B-B14F-4D97-AF65-F5344CB8AC3E}">
        <p14:creationId xmlns:p14="http://schemas.microsoft.com/office/powerpoint/2010/main" val="3172430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7</a:t>
            </a:r>
          </a:p>
        </p:txBody>
      </p:sp>
      <p:sp>
        <p:nvSpPr>
          <p:cNvPr id="3" name="Content Placeholder 2"/>
          <p:cNvSpPr>
            <a:spLocks noGrp="1"/>
          </p:cNvSpPr>
          <p:nvPr>
            <p:ph sz="half" idx="1"/>
          </p:nvPr>
        </p:nvSpPr>
        <p:spPr/>
        <p:txBody>
          <a:bodyPr/>
          <a:lstStyle/>
          <a:p>
            <a:r>
              <a:rPr lang="en-US" dirty="0"/>
              <a:t>No changes have been made to this section.</a:t>
            </a:r>
          </a:p>
        </p:txBody>
      </p:sp>
      <p:pic>
        <p:nvPicPr>
          <p:cNvPr id="5" name="Content Placeholder 4"/>
          <p:cNvPicPr>
            <a:picLocks noGrp="1" noChangeAspect="1"/>
          </p:cNvPicPr>
          <p:nvPr>
            <p:ph sz="half" idx="2"/>
          </p:nvPr>
        </p:nvPicPr>
        <p:blipFill>
          <a:blip r:embed="rId2"/>
          <a:stretch>
            <a:fillRect/>
          </a:stretch>
        </p:blipFill>
        <p:spPr>
          <a:xfrm>
            <a:off x="7300985" y="2603500"/>
            <a:ext cx="2639868" cy="3416300"/>
          </a:xfrm>
        </p:spPr>
      </p:pic>
    </p:spTree>
    <p:extLst>
      <p:ext uri="{BB962C8B-B14F-4D97-AF65-F5344CB8AC3E}">
        <p14:creationId xmlns:p14="http://schemas.microsoft.com/office/powerpoint/2010/main" val="3482509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8</a:t>
            </a:r>
          </a:p>
        </p:txBody>
      </p:sp>
      <p:pic>
        <p:nvPicPr>
          <p:cNvPr id="5" name="Content Placeholder 4"/>
          <p:cNvPicPr>
            <a:picLocks noGrp="1" noChangeAspect="1"/>
          </p:cNvPicPr>
          <p:nvPr>
            <p:ph sz="half" idx="1"/>
          </p:nvPr>
        </p:nvPicPr>
        <p:blipFill>
          <a:blip r:embed="rId2"/>
          <a:stretch>
            <a:fillRect/>
          </a:stretch>
        </p:blipFill>
        <p:spPr>
          <a:xfrm>
            <a:off x="1357359" y="2603500"/>
            <a:ext cx="4421094" cy="3416300"/>
          </a:xfrm>
        </p:spPr>
      </p:pic>
      <p:sp>
        <p:nvSpPr>
          <p:cNvPr id="4" name="Content Placeholder 3"/>
          <p:cNvSpPr>
            <a:spLocks noGrp="1"/>
          </p:cNvSpPr>
          <p:nvPr>
            <p:ph sz="half" idx="2"/>
          </p:nvPr>
        </p:nvSpPr>
        <p:spPr/>
        <p:txBody>
          <a:bodyPr/>
          <a:lstStyle/>
          <a:p>
            <a:r>
              <a:rPr lang="en-US" dirty="0"/>
              <a:t>Changes were made to this page to more accurately reflect conditions requested by the </a:t>
            </a:r>
            <a:r>
              <a:rPr lang="en-US" i="1" dirty="0"/>
              <a:t>Alabama State Health Plan</a:t>
            </a:r>
            <a:r>
              <a:rPr lang="en-US" dirty="0"/>
              <a:t> regarding need for new Catheterization labs.</a:t>
            </a:r>
          </a:p>
          <a:p>
            <a:r>
              <a:rPr lang="en-US" dirty="0"/>
              <a:t>Numbers should reflect total number of procedures </a:t>
            </a:r>
            <a:r>
              <a:rPr lang="en-US" b="1" dirty="0"/>
              <a:t>performed</a:t>
            </a:r>
            <a:r>
              <a:rPr lang="en-US" dirty="0"/>
              <a:t>, not procedures </a:t>
            </a:r>
            <a:r>
              <a:rPr lang="en-US" b="1" dirty="0"/>
              <a:t>billed</a:t>
            </a:r>
            <a:r>
              <a:rPr lang="en-US" dirty="0"/>
              <a:t>.</a:t>
            </a:r>
          </a:p>
        </p:txBody>
      </p:sp>
    </p:spTree>
    <p:extLst>
      <p:ext uri="{BB962C8B-B14F-4D97-AF65-F5344CB8AC3E}">
        <p14:creationId xmlns:p14="http://schemas.microsoft.com/office/powerpoint/2010/main" val="523084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9</a:t>
            </a:r>
          </a:p>
        </p:txBody>
      </p:sp>
      <p:sp>
        <p:nvSpPr>
          <p:cNvPr id="3" name="Content Placeholder 2"/>
          <p:cNvSpPr>
            <a:spLocks noGrp="1"/>
          </p:cNvSpPr>
          <p:nvPr>
            <p:ph sz="half" idx="1"/>
          </p:nvPr>
        </p:nvSpPr>
        <p:spPr/>
        <p:txBody>
          <a:bodyPr/>
          <a:lstStyle/>
          <a:p>
            <a:r>
              <a:rPr lang="en-US" dirty="0"/>
              <a:t>Number of therapeutic services reduced.</a:t>
            </a:r>
          </a:p>
          <a:p>
            <a:r>
              <a:rPr lang="en-US" dirty="0"/>
              <a:t>Linear accelerator and megavoltage units combined.</a:t>
            </a:r>
          </a:p>
          <a:p>
            <a:r>
              <a:rPr lang="en-US" dirty="0"/>
              <a:t>Additional information requested for facilities operating Freestanding Emergency Departments (FEDs).</a:t>
            </a:r>
          </a:p>
          <a:p>
            <a:r>
              <a:rPr lang="en-US" dirty="0"/>
              <a:t>FED information is to be reported separately, not combined with onsite ER data.</a:t>
            </a:r>
          </a:p>
        </p:txBody>
      </p:sp>
      <p:pic>
        <p:nvPicPr>
          <p:cNvPr id="5" name="Content Placeholder 4"/>
          <p:cNvPicPr>
            <a:picLocks noGrp="1" noChangeAspect="1"/>
          </p:cNvPicPr>
          <p:nvPr>
            <p:ph sz="half" idx="2"/>
          </p:nvPr>
        </p:nvPicPr>
        <p:blipFill>
          <a:blip r:embed="rId2"/>
          <a:stretch>
            <a:fillRect/>
          </a:stretch>
        </p:blipFill>
        <p:spPr>
          <a:xfrm>
            <a:off x="7300985" y="2603500"/>
            <a:ext cx="2639868" cy="3416300"/>
          </a:xfrm>
        </p:spPr>
      </p:pic>
    </p:spTree>
    <p:extLst>
      <p:ext uri="{BB962C8B-B14F-4D97-AF65-F5344CB8AC3E}">
        <p14:creationId xmlns:p14="http://schemas.microsoft.com/office/powerpoint/2010/main" val="1823539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10</a:t>
            </a:r>
          </a:p>
        </p:txBody>
      </p:sp>
      <p:pic>
        <p:nvPicPr>
          <p:cNvPr id="5" name="Content Placeholder 4"/>
          <p:cNvPicPr>
            <a:picLocks noGrp="1" noChangeAspect="1"/>
          </p:cNvPicPr>
          <p:nvPr>
            <p:ph sz="half" idx="1"/>
          </p:nvPr>
        </p:nvPicPr>
        <p:blipFill>
          <a:blip r:embed="rId2"/>
          <a:stretch>
            <a:fillRect/>
          </a:stretch>
        </p:blipFill>
        <p:spPr>
          <a:xfrm>
            <a:off x="2247972" y="2603500"/>
            <a:ext cx="2639868" cy="3416300"/>
          </a:xfrm>
        </p:spPr>
      </p:pic>
      <p:sp>
        <p:nvSpPr>
          <p:cNvPr id="4" name="Content Placeholder 3"/>
          <p:cNvSpPr>
            <a:spLocks noGrp="1"/>
          </p:cNvSpPr>
          <p:nvPr>
            <p:ph sz="half" idx="2"/>
          </p:nvPr>
        </p:nvSpPr>
        <p:spPr/>
        <p:txBody>
          <a:bodyPr/>
          <a:lstStyle/>
          <a:p>
            <a:r>
              <a:rPr lang="en-US" dirty="0"/>
              <a:t>New section requested by Association representatives on HCIDAC.</a:t>
            </a:r>
          </a:p>
          <a:p>
            <a:r>
              <a:rPr lang="en-US" dirty="0"/>
              <a:t>Section relates to outpatient surgery patients </a:t>
            </a:r>
            <a:r>
              <a:rPr lang="en-US" b="1" dirty="0"/>
              <a:t>ONLY</a:t>
            </a:r>
          </a:p>
          <a:p>
            <a:r>
              <a:rPr lang="en-US" dirty="0"/>
              <a:t>For each zip code of patient residence, report total number of patients who live in that zip code that received outpatient surgery at the facility during the reporting period</a:t>
            </a:r>
          </a:p>
        </p:txBody>
      </p:sp>
    </p:spTree>
    <p:extLst>
      <p:ext uri="{BB962C8B-B14F-4D97-AF65-F5344CB8AC3E}">
        <p14:creationId xmlns:p14="http://schemas.microsoft.com/office/powerpoint/2010/main" val="1610000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11</a:t>
            </a:r>
          </a:p>
        </p:txBody>
      </p:sp>
      <p:sp>
        <p:nvSpPr>
          <p:cNvPr id="3" name="Content Placeholder 2"/>
          <p:cNvSpPr>
            <a:spLocks noGrp="1"/>
          </p:cNvSpPr>
          <p:nvPr>
            <p:ph sz="half" idx="1"/>
          </p:nvPr>
        </p:nvSpPr>
        <p:spPr/>
        <p:txBody>
          <a:bodyPr>
            <a:normAutofit lnSpcReduction="10000"/>
          </a:bodyPr>
          <a:lstStyle/>
          <a:p>
            <a:r>
              <a:rPr lang="en-US" dirty="0"/>
              <a:t>New section requested by Association representatives on HCIDAC.</a:t>
            </a:r>
          </a:p>
          <a:p>
            <a:r>
              <a:rPr lang="en-US" dirty="0"/>
              <a:t>Section relates to outpatient surgery patients </a:t>
            </a:r>
            <a:r>
              <a:rPr lang="en-US" b="1" dirty="0"/>
              <a:t>ONLY</a:t>
            </a:r>
          </a:p>
          <a:p>
            <a:r>
              <a:rPr lang="en-US" dirty="0"/>
              <a:t>Report by Age and Gender total number of patients receiving outpatient surgery during reporting period</a:t>
            </a:r>
          </a:p>
          <a:p>
            <a:r>
              <a:rPr lang="en-US" dirty="0"/>
              <a:t>Also report broken down by race</a:t>
            </a:r>
          </a:p>
          <a:p>
            <a:r>
              <a:rPr lang="en-US" dirty="0"/>
              <a:t>Totals for Sections IV-A, IV-B, and IV-C should equal</a:t>
            </a:r>
          </a:p>
        </p:txBody>
      </p:sp>
      <p:pic>
        <p:nvPicPr>
          <p:cNvPr id="5" name="Content Placeholder 4"/>
          <p:cNvPicPr>
            <a:picLocks noGrp="1" noChangeAspect="1"/>
          </p:cNvPicPr>
          <p:nvPr>
            <p:ph sz="half" idx="2"/>
          </p:nvPr>
        </p:nvPicPr>
        <p:blipFill>
          <a:blip r:embed="rId2"/>
          <a:stretch>
            <a:fillRect/>
          </a:stretch>
        </p:blipFill>
        <p:spPr>
          <a:xfrm>
            <a:off x="7300985" y="2603500"/>
            <a:ext cx="2639868" cy="3416300"/>
          </a:xfrm>
        </p:spPr>
      </p:pic>
    </p:spTree>
    <p:extLst>
      <p:ext uri="{BB962C8B-B14F-4D97-AF65-F5344CB8AC3E}">
        <p14:creationId xmlns:p14="http://schemas.microsoft.com/office/powerpoint/2010/main" val="4366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12</a:t>
            </a:r>
          </a:p>
        </p:txBody>
      </p:sp>
      <p:pic>
        <p:nvPicPr>
          <p:cNvPr id="5" name="Content Placeholder 4"/>
          <p:cNvPicPr>
            <a:picLocks noGrp="1" noChangeAspect="1"/>
          </p:cNvPicPr>
          <p:nvPr>
            <p:ph sz="half" idx="1"/>
          </p:nvPr>
        </p:nvPicPr>
        <p:blipFill>
          <a:blip r:embed="rId2"/>
          <a:stretch>
            <a:fillRect/>
          </a:stretch>
        </p:blipFill>
        <p:spPr>
          <a:xfrm>
            <a:off x="2247972" y="2603500"/>
            <a:ext cx="2639868" cy="3416300"/>
          </a:xfrm>
        </p:spPr>
      </p:pic>
      <p:sp>
        <p:nvSpPr>
          <p:cNvPr id="4" name="Content Placeholder 3"/>
          <p:cNvSpPr>
            <a:spLocks noGrp="1"/>
          </p:cNvSpPr>
          <p:nvPr>
            <p:ph sz="half" idx="2"/>
          </p:nvPr>
        </p:nvSpPr>
        <p:spPr/>
        <p:txBody>
          <a:bodyPr/>
          <a:lstStyle/>
          <a:p>
            <a:r>
              <a:rPr lang="en-US" dirty="0"/>
              <a:t>No changes made to this page</a:t>
            </a:r>
          </a:p>
          <a:p>
            <a:r>
              <a:rPr lang="en-US" dirty="0"/>
              <a:t>Information used to assist in health planning for purposes of Hospice providers, both in-home and inpatient.</a:t>
            </a:r>
          </a:p>
        </p:txBody>
      </p:sp>
    </p:spTree>
    <p:extLst>
      <p:ext uri="{BB962C8B-B14F-4D97-AF65-F5344CB8AC3E}">
        <p14:creationId xmlns:p14="http://schemas.microsoft.com/office/powerpoint/2010/main" val="3860492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changes</a:t>
            </a:r>
          </a:p>
        </p:txBody>
      </p:sp>
      <p:sp>
        <p:nvSpPr>
          <p:cNvPr id="3" name="Content Placeholder 2"/>
          <p:cNvSpPr>
            <a:spLocks noGrp="1"/>
          </p:cNvSpPr>
          <p:nvPr>
            <p:ph idx="1"/>
          </p:nvPr>
        </p:nvSpPr>
        <p:spPr/>
        <p:txBody>
          <a:bodyPr/>
          <a:lstStyle/>
          <a:p>
            <a:r>
              <a:rPr lang="en-US" dirty="0"/>
              <a:t>All financial information has been removed from the annual report.</a:t>
            </a:r>
          </a:p>
          <a:p>
            <a:r>
              <a:rPr lang="en-US" dirty="0"/>
              <a:t>Patient origin data has been added to the annual report.</a:t>
            </a:r>
          </a:p>
          <a:p>
            <a:r>
              <a:rPr lang="en-US" dirty="0"/>
              <a:t>Annual report will not be deemed ‘received’ until both the utilization report (pages 1-12), </a:t>
            </a:r>
            <a:r>
              <a:rPr lang="en-US" b="1" i="1" dirty="0"/>
              <a:t>AND</a:t>
            </a:r>
            <a:r>
              <a:rPr lang="en-US" dirty="0"/>
              <a:t> the patient origin data (pages 13-18) have been received by SHPDA.</a:t>
            </a:r>
          </a:p>
          <a:p>
            <a:r>
              <a:rPr lang="en-US" dirty="0"/>
              <a:t>Annual report will not be deemed ‘materially complete’ until necessary corrections to both sections of the report have been received and deemed complete by SHPDA.</a:t>
            </a:r>
          </a:p>
        </p:txBody>
      </p:sp>
    </p:spTree>
    <p:extLst>
      <p:ext uri="{BB962C8B-B14F-4D97-AF65-F5344CB8AC3E}">
        <p14:creationId xmlns:p14="http://schemas.microsoft.com/office/powerpoint/2010/main" val="134118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Alabama Health Planning Facilitation Act</a:t>
            </a:r>
          </a:p>
        </p:txBody>
      </p:sp>
      <p:sp>
        <p:nvSpPr>
          <p:cNvPr id="3" name="Content Placeholder 2"/>
          <p:cNvSpPr>
            <a:spLocks noGrp="1"/>
          </p:cNvSpPr>
          <p:nvPr>
            <p:ph sz="half" idx="1"/>
          </p:nvPr>
        </p:nvSpPr>
        <p:spPr/>
        <p:txBody>
          <a:bodyPr/>
          <a:lstStyle/>
          <a:p>
            <a:r>
              <a:rPr lang="en-US" dirty="0"/>
              <a:t>Signed June 2015</a:t>
            </a:r>
          </a:p>
          <a:p>
            <a:r>
              <a:rPr lang="en-US" dirty="0"/>
              <a:t>Created Health Care Information and Data Advisory Council</a:t>
            </a:r>
          </a:p>
          <a:p>
            <a:r>
              <a:rPr lang="en-US" dirty="0"/>
              <a:t>Requires SHPDA allow for electronic filing of reports by providers</a:t>
            </a:r>
          </a:p>
          <a:p>
            <a:r>
              <a:rPr lang="en-US" dirty="0"/>
              <a:t>If electronic filing not available within 1 year of effective date of act, act becomes null and void</a:t>
            </a:r>
          </a:p>
          <a:p>
            <a:r>
              <a:rPr lang="en-US" dirty="0"/>
              <a:t>Reporting to SHPDA made mandatory</a:t>
            </a:r>
          </a:p>
        </p:txBody>
      </p:sp>
      <p:sp>
        <p:nvSpPr>
          <p:cNvPr id="4" name="Content Placeholder 3"/>
          <p:cNvSpPr>
            <a:spLocks noGrp="1"/>
          </p:cNvSpPr>
          <p:nvPr>
            <p:ph sz="half" idx="2"/>
          </p:nvPr>
        </p:nvSpPr>
        <p:spPr/>
        <p:txBody>
          <a:bodyPr/>
          <a:lstStyle/>
          <a:p>
            <a:r>
              <a:rPr lang="en-US" dirty="0"/>
              <a:t>Created administrative penalties of up to $5,000 for rural providers/$10,000 for non-rural providers for non-compliance</a:t>
            </a:r>
          </a:p>
          <a:p>
            <a:r>
              <a:rPr lang="en-US" dirty="0"/>
              <a:t>Non-compliance with reporting bars participation in CON process as applicant OR opponent</a:t>
            </a:r>
          </a:p>
          <a:p>
            <a:r>
              <a:rPr lang="en-US" dirty="0"/>
              <a:t>Rule making process required to be completed within 1 year of effective date of Act</a:t>
            </a:r>
          </a:p>
        </p:txBody>
      </p:sp>
    </p:spTree>
    <p:extLst>
      <p:ext uri="{BB962C8B-B14F-4D97-AF65-F5344CB8AC3E}">
        <p14:creationId xmlns:p14="http://schemas.microsoft.com/office/powerpoint/2010/main" val="61525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Origin Changes</a:t>
            </a:r>
          </a:p>
        </p:txBody>
      </p:sp>
      <p:sp>
        <p:nvSpPr>
          <p:cNvPr id="3" name="Content Placeholder 2"/>
          <p:cNvSpPr>
            <a:spLocks noGrp="1"/>
          </p:cNvSpPr>
          <p:nvPr>
            <p:ph idx="1"/>
          </p:nvPr>
        </p:nvSpPr>
        <p:spPr/>
        <p:txBody>
          <a:bodyPr/>
          <a:lstStyle/>
          <a:p>
            <a:r>
              <a:rPr lang="en-US" dirty="0"/>
              <a:t>Medicare Advantage has been added as a new payer source (code 12)</a:t>
            </a:r>
          </a:p>
          <a:p>
            <a:r>
              <a:rPr lang="en-US" dirty="0"/>
              <a:t>“Other” payer source is now code 13</a:t>
            </a:r>
          </a:p>
          <a:p>
            <a:r>
              <a:rPr lang="en-US" dirty="0"/>
              <a:t>ICD-10 data point added – report patient’s primary ICD-10 diagnosis code – up to a 7 digit code WITHOUT ANY DECIMAL POINT</a:t>
            </a:r>
          </a:p>
          <a:p>
            <a:r>
              <a:rPr lang="en-US" dirty="0"/>
              <a:t>Data is to be submitted in Microsoft Excel (v. 2003 or later) or CSV formats ONLY.</a:t>
            </a:r>
          </a:p>
          <a:p>
            <a:r>
              <a:rPr lang="en-US" dirty="0"/>
              <a:t>Page 18 of the report is a cover sheet that should also be included with the patient origin data submission.</a:t>
            </a:r>
          </a:p>
        </p:txBody>
      </p:sp>
    </p:spTree>
    <p:extLst>
      <p:ext uri="{BB962C8B-B14F-4D97-AF65-F5344CB8AC3E}">
        <p14:creationId xmlns:p14="http://schemas.microsoft.com/office/powerpoint/2010/main" val="4061738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p>
        </p:txBody>
      </p:sp>
      <p:sp>
        <p:nvSpPr>
          <p:cNvPr id="3" name="Content Placeholder 2"/>
          <p:cNvSpPr>
            <a:spLocks noGrp="1"/>
          </p:cNvSpPr>
          <p:nvPr>
            <p:ph idx="1"/>
          </p:nvPr>
        </p:nvSpPr>
        <p:spPr/>
        <p:txBody>
          <a:bodyPr/>
          <a:lstStyle/>
          <a:p>
            <a:r>
              <a:rPr lang="en-US" dirty="0"/>
              <a:t>Mandate should allow for more rapid transition from collection to publication</a:t>
            </a:r>
          </a:p>
          <a:p>
            <a:r>
              <a:rPr lang="en-US" dirty="0"/>
              <a:t>Annual report and Patient Origin data should be available sooner and with more accuracy than ever before</a:t>
            </a:r>
          </a:p>
          <a:p>
            <a:r>
              <a:rPr lang="en-US" dirty="0"/>
              <a:t>Complete and accurate reporting necessary to show current utilization of extant resources </a:t>
            </a:r>
            <a:r>
              <a:rPr lang="en-US" u="sng" dirty="0"/>
              <a:t>AND</a:t>
            </a:r>
            <a:r>
              <a:rPr lang="en-US" dirty="0"/>
              <a:t> to predict need for additional resources in future</a:t>
            </a:r>
          </a:p>
          <a:p>
            <a:r>
              <a:rPr lang="en-US" dirty="0"/>
              <a:t>“SHPDA may bring civil actions in any court of competent jurisdiction to enforce compliance with this act or any requirement or appropriate request of SHPDA made pursuant to this (A)</a:t>
            </a:r>
            <a:r>
              <a:rPr lang="en-US" dirty="0" err="1"/>
              <a:t>ct</a:t>
            </a:r>
            <a:r>
              <a:rPr lang="en-US" dirty="0"/>
              <a:t>” [Act 2015-471]</a:t>
            </a:r>
          </a:p>
        </p:txBody>
      </p:sp>
    </p:spTree>
    <p:extLst>
      <p:ext uri="{BB962C8B-B14F-4D97-AF65-F5344CB8AC3E}">
        <p14:creationId xmlns:p14="http://schemas.microsoft.com/office/powerpoint/2010/main" val="671607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Information/Questions</a:t>
            </a:r>
          </a:p>
        </p:txBody>
      </p:sp>
      <p:sp>
        <p:nvSpPr>
          <p:cNvPr id="3" name="Content Placeholder 2"/>
          <p:cNvSpPr>
            <a:spLocks noGrp="1"/>
          </p:cNvSpPr>
          <p:nvPr>
            <p:ph idx="1"/>
          </p:nvPr>
        </p:nvSpPr>
        <p:spPr/>
        <p:txBody>
          <a:bodyPr/>
          <a:lstStyle/>
          <a:p>
            <a:pPr algn="ctr"/>
            <a:r>
              <a:rPr lang="en-US" dirty="0"/>
              <a:t>Bradford L. Williams</a:t>
            </a:r>
          </a:p>
          <a:p>
            <a:pPr algn="ctr"/>
            <a:r>
              <a:rPr lang="en-US" dirty="0"/>
              <a:t>Data/Planning Director</a:t>
            </a:r>
          </a:p>
          <a:p>
            <a:pPr algn="ctr"/>
            <a:r>
              <a:rPr lang="en-US" dirty="0"/>
              <a:t>Alabama State Health Planning and Development Agency</a:t>
            </a:r>
          </a:p>
          <a:p>
            <a:pPr algn="ctr"/>
            <a:r>
              <a:rPr lang="en-US" dirty="0">
                <a:hlinkClick r:id="rId2"/>
              </a:rPr>
              <a:t>bradford.williams@shpda.alabama.gov</a:t>
            </a:r>
            <a:endParaRPr lang="en-US" dirty="0"/>
          </a:p>
          <a:p>
            <a:pPr algn="ctr"/>
            <a:r>
              <a:rPr lang="en-US" dirty="0"/>
              <a:t>(334) 242-4103</a:t>
            </a:r>
          </a:p>
        </p:txBody>
      </p:sp>
    </p:spTree>
    <p:extLst>
      <p:ext uri="{BB962C8B-B14F-4D97-AF65-F5344CB8AC3E}">
        <p14:creationId xmlns:p14="http://schemas.microsoft.com/office/powerpoint/2010/main" val="1037951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Care Information and Data Advisory Council</a:t>
            </a:r>
          </a:p>
        </p:txBody>
      </p:sp>
      <p:sp>
        <p:nvSpPr>
          <p:cNvPr id="3" name="Content Placeholder 2"/>
          <p:cNvSpPr>
            <a:spLocks noGrp="1"/>
          </p:cNvSpPr>
          <p:nvPr>
            <p:ph idx="1"/>
          </p:nvPr>
        </p:nvSpPr>
        <p:spPr>
          <a:xfrm>
            <a:off x="511728" y="2603499"/>
            <a:ext cx="11148969" cy="3939913"/>
          </a:xfrm>
        </p:spPr>
        <p:txBody>
          <a:bodyPr>
            <a:normAutofit fontScale="92500" lnSpcReduction="20000"/>
          </a:bodyPr>
          <a:lstStyle/>
          <a:p>
            <a:r>
              <a:rPr lang="en-US" dirty="0"/>
              <a:t>13 member board “…..charged with advising and participating in the writing of rules necessary to implement this (A)</a:t>
            </a:r>
            <a:r>
              <a:rPr lang="en-US" dirty="0" err="1"/>
              <a:t>ct</a:t>
            </a:r>
            <a:r>
              <a:rPr lang="en-US" dirty="0"/>
              <a:t> and reviewing reports prior to dissemination by SHPDA”</a:t>
            </a:r>
          </a:p>
          <a:p>
            <a:r>
              <a:rPr lang="en-US" dirty="0"/>
              <a:t>2 members appointed by Alabama Hospital Association</a:t>
            </a:r>
          </a:p>
          <a:p>
            <a:r>
              <a:rPr lang="en-US" dirty="0"/>
              <a:t>2 members appointed by Alabama Nursing Home Association</a:t>
            </a:r>
          </a:p>
          <a:p>
            <a:r>
              <a:rPr lang="en-US" dirty="0"/>
              <a:t>1 member appointed by Assisted Living Association of Alabama</a:t>
            </a:r>
          </a:p>
          <a:p>
            <a:r>
              <a:rPr lang="en-US" dirty="0"/>
              <a:t>2 members appointed by Alabama Hospice and Palliative Care Organization</a:t>
            </a:r>
          </a:p>
          <a:p>
            <a:r>
              <a:rPr lang="en-US" dirty="0"/>
              <a:t>1 member appointed by Alabama Home Care Association</a:t>
            </a:r>
          </a:p>
          <a:p>
            <a:r>
              <a:rPr lang="en-US" dirty="0"/>
              <a:t>1 member appointed by Chair of the Statewide Health Coordinating Council (SHCC)</a:t>
            </a:r>
          </a:p>
          <a:p>
            <a:r>
              <a:rPr lang="en-US" dirty="0"/>
              <a:t>2 members appointed by Ambulatory Surgery Center Association</a:t>
            </a:r>
          </a:p>
          <a:p>
            <a:r>
              <a:rPr lang="en-US" dirty="0"/>
              <a:t>1 member appointed by Alabama Department of Mental Health</a:t>
            </a:r>
          </a:p>
          <a:p>
            <a:r>
              <a:rPr lang="en-US" dirty="0"/>
              <a:t>Chair of Certificate of Need (CON) Review Board or his/her designee</a:t>
            </a:r>
          </a:p>
          <a:p>
            <a:r>
              <a:rPr lang="en-US" dirty="0"/>
              <a:t>Current Chairman – F. Wayne Pate - SHCC</a:t>
            </a:r>
          </a:p>
        </p:txBody>
      </p:sp>
    </p:spTree>
    <p:extLst>
      <p:ext uri="{BB962C8B-B14F-4D97-AF65-F5344CB8AC3E}">
        <p14:creationId xmlns:p14="http://schemas.microsoft.com/office/powerpoint/2010/main" val="316532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410-1-3-.12</a:t>
            </a:r>
            <a:br>
              <a:rPr lang="en-US" dirty="0"/>
            </a:br>
            <a:r>
              <a:rPr lang="en-US" dirty="0"/>
              <a:t>Annual Reports</a:t>
            </a:r>
          </a:p>
        </p:txBody>
      </p:sp>
      <p:sp>
        <p:nvSpPr>
          <p:cNvPr id="4" name="Text Placeholder 3"/>
          <p:cNvSpPr>
            <a:spLocks noGrp="1"/>
          </p:cNvSpPr>
          <p:nvPr>
            <p:ph type="body" sz="half" idx="2"/>
          </p:nvPr>
        </p:nvSpPr>
        <p:spPr/>
        <p:txBody>
          <a:bodyPr/>
          <a:lstStyle/>
          <a:p>
            <a:r>
              <a:rPr lang="en-US" dirty="0"/>
              <a:t>Defines the current annual report types collected by SHPDA, and the dates on which they are due</a:t>
            </a:r>
          </a:p>
        </p:txBody>
      </p:sp>
      <p:pic>
        <p:nvPicPr>
          <p:cNvPr id="9" name="Picture Placeholder 8"/>
          <p:cNvPicPr>
            <a:picLocks noGrp="1" noChangeAspect="1"/>
          </p:cNvPicPr>
          <p:nvPr>
            <p:ph type="pic" idx="1"/>
          </p:nvPr>
        </p:nvPicPr>
        <p:blipFill>
          <a:blip r:embed="rId2"/>
          <a:stretch>
            <a:fillRect/>
          </a:stretch>
        </p:blipFill>
        <p:spPr>
          <a:xfrm>
            <a:off x="6081788" y="1757324"/>
            <a:ext cx="5943600" cy="3264596"/>
          </a:xfrm>
        </p:spPr>
      </p:pic>
    </p:spTree>
    <p:extLst>
      <p:ext uri="{BB962C8B-B14F-4D97-AF65-F5344CB8AC3E}">
        <p14:creationId xmlns:p14="http://schemas.microsoft.com/office/powerpoint/2010/main" val="2694364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410-1-3-.09 Electronic Filing</a:t>
            </a:r>
          </a:p>
        </p:txBody>
      </p:sp>
      <p:sp>
        <p:nvSpPr>
          <p:cNvPr id="3" name="Content Placeholder 2"/>
          <p:cNvSpPr>
            <a:spLocks noGrp="1"/>
          </p:cNvSpPr>
          <p:nvPr>
            <p:ph sz="half" idx="1"/>
          </p:nvPr>
        </p:nvSpPr>
        <p:spPr/>
        <p:txBody>
          <a:bodyPr/>
          <a:lstStyle/>
          <a:p>
            <a:r>
              <a:rPr lang="en-US" dirty="0"/>
              <a:t>Rule provides for electronic filing of all documents with Agency, including Mandatory Reports</a:t>
            </a:r>
          </a:p>
          <a:p>
            <a:r>
              <a:rPr lang="en-US" dirty="0"/>
              <a:t>Mandatory reports shall be submitted to </a:t>
            </a:r>
            <a:r>
              <a:rPr lang="en-US" dirty="0">
                <a:hlinkClick r:id="rId2"/>
              </a:rPr>
              <a:t>data.submit@shpda.alabama.gov</a:t>
            </a:r>
            <a:endParaRPr lang="en-US" dirty="0"/>
          </a:p>
          <a:p>
            <a:r>
              <a:rPr lang="en-US" dirty="0"/>
              <a:t>May also be submitted on disk if e-mail submission not available from provider, but must still be received prior to deadline established by rule</a:t>
            </a:r>
          </a:p>
        </p:txBody>
      </p:sp>
      <p:pic>
        <p:nvPicPr>
          <p:cNvPr id="5" name="Content Placeholder 4"/>
          <p:cNvPicPr>
            <a:picLocks noGrp="1" noChangeAspect="1"/>
          </p:cNvPicPr>
          <p:nvPr>
            <p:ph sz="half" idx="2"/>
          </p:nvPr>
        </p:nvPicPr>
        <p:blipFill>
          <a:blip r:embed="rId3"/>
          <a:stretch>
            <a:fillRect/>
          </a:stretch>
        </p:blipFill>
        <p:spPr>
          <a:xfrm>
            <a:off x="6208713" y="3125957"/>
            <a:ext cx="5773598" cy="1974549"/>
          </a:xfrm>
        </p:spPr>
      </p:pic>
    </p:spTree>
    <p:extLst>
      <p:ext uri="{BB962C8B-B14F-4D97-AF65-F5344CB8AC3E}">
        <p14:creationId xmlns:p14="http://schemas.microsoft.com/office/powerpoint/2010/main" val="409988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410-1-3-.11</a:t>
            </a:r>
          </a:p>
        </p:txBody>
      </p:sp>
      <p:sp>
        <p:nvSpPr>
          <p:cNvPr id="3" name="Text Placeholder 2"/>
          <p:cNvSpPr>
            <a:spLocks noGrp="1"/>
          </p:cNvSpPr>
          <p:nvPr>
            <p:ph type="body" idx="1"/>
          </p:nvPr>
        </p:nvSpPr>
        <p:spPr>
          <a:xfrm>
            <a:off x="6895558" y="2677644"/>
            <a:ext cx="4932919" cy="2283824"/>
          </a:xfrm>
        </p:spPr>
        <p:txBody>
          <a:bodyPr/>
          <a:lstStyle/>
          <a:p>
            <a:r>
              <a:rPr lang="en-US" dirty="0"/>
              <a:t>Submission of mandatory reports; </a:t>
            </a:r>
            <a:br>
              <a:rPr lang="en-US" dirty="0"/>
            </a:br>
            <a:r>
              <a:rPr lang="en-US" dirty="0"/>
              <a:t>administrative penalties</a:t>
            </a:r>
          </a:p>
        </p:txBody>
      </p:sp>
    </p:spTree>
    <p:extLst>
      <p:ext uri="{BB962C8B-B14F-4D97-AF65-F5344CB8AC3E}">
        <p14:creationId xmlns:p14="http://schemas.microsoft.com/office/powerpoint/2010/main" val="15067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410-1-3-.11 Submission of Mandatory Reports; Administrative Penalties</a:t>
            </a:r>
          </a:p>
        </p:txBody>
      </p:sp>
      <p:sp>
        <p:nvSpPr>
          <p:cNvPr id="3" name="Content Placeholder 2"/>
          <p:cNvSpPr>
            <a:spLocks noGrp="1"/>
          </p:cNvSpPr>
          <p:nvPr>
            <p:ph idx="1"/>
          </p:nvPr>
        </p:nvSpPr>
        <p:spPr>
          <a:xfrm>
            <a:off x="1154954" y="2603499"/>
            <a:ext cx="8825659" cy="3856023"/>
          </a:xfrm>
        </p:spPr>
        <p:txBody>
          <a:bodyPr>
            <a:normAutofit/>
          </a:bodyPr>
          <a:lstStyle/>
          <a:p>
            <a:r>
              <a:rPr lang="en-US" dirty="0"/>
              <a:t>Section establishes policies and procedures for mandate, compliance and enforcement</a:t>
            </a:r>
          </a:p>
          <a:p>
            <a:r>
              <a:rPr lang="en-US" dirty="0"/>
              <a:t>Places requirements on providers AND on SHPDA staff</a:t>
            </a:r>
          </a:p>
          <a:p>
            <a:r>
              <a:rPr lang="en-US" dirty="0"/>
              <a:t>Written to ensure accurate and up to date information available to SHCC and CON Review Board for health planning purposes</a:t>
            </a:r>
          </a:p>
          <a:p>
            <a:r>
              <a:rPr lang="en-US" dirty="0"/>
              <a:t>Establishes “level playing field” – all providers treated equally, maximum penalties reduced for rural providers, and small provider status created to also allow for reduced maximum penalties</a:t>
            </a:r>
          </a:p>
          <a:p>
            <a:r>
              <a:rPr lang="en-US" dirty="0"/>
              <a:t>Rules were written by the Data Council, with CON Review Board, SHCC, Agency and Industry input and recommendations</a:t>
            </a:r>
          </a:p>
        </p:txBody>
      </p:sp>
    </p:spTree>
    <p:extLst>
      <p:ext uri="{BB962C8B-B14F-4D97-AF65-F5344CB8AC3E}">
        <p14:creationId xmlns:p14="http://schemas.microsoft.com/office/powerpoint/2010/main" val="2634215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“Mandatory Report”</a:t>
            </a:r>
          </a:p>
        </p:txBody>
      </p:sp>
      <p:pic>
        <p:nvPicPr>
          <p:cNvPr id="5" name="Picture Placeholder 4"/>
          <p:cNvPicPr>
            <a:picLocks noGrp="1" noChangeAspect="1"/>
          </p:cNvPicPr>
          <p:nvPr>
            <p:ph type="pic" idx="1"/>
          </p:nvPr>
        </p:nvPicPr>
        <p:blipFill>
          <a:blip r:embed="rId2"/>
          <a:stretch>
            <a:fillRect/>
          </a:stretch>
        </p:blipFill>
        <p:spPr>
          <a:xfrm>
            <a:off x="6029737" y="2731152"/>
            <a:ext cx="6035040" cy="1798399"/>
          </a:xfrm>
        </p:spPr>
      </p:pic>
      <p:sp>
        <p:nvSpPr>
          <p:cNvPr id="4" name="Text Placeholder 3"/>
          <p:cNvSpPr>
            <a:spLocks noGrp="1"/>
          </p:cNvSpPr>
          <p:nvPr>
            <p:ph type="body" sz="half" idx="2"/>
          </p:nvPr>
        </p:nvSpPr>
        <p:spPr/>
        <p:txBody>
          <a:bodyPr/>
          <a:lstStyle/>
          <a:p>
            <a:r>
              <a:rPr lang="en-US" dirty="0"/>
              <a:t>Defines the term Mandatory Report – types of reports are listed in 410-1-3-.12, </a:t>
            </a:r>
            <a:r>
              <a:rPr lang="en-US" u="sng" dirty="0"/>
              <a:t>Annual Reports</a:t>
            </a:r>
            <a:endParaRPr lang="en-US" dirty="0"/>
          </a:p>
        </p:txBody>
      </p:sp>
    </p:spTree>
    <p:extLst>
      <p:ext uri="{BB962C8B-B14F-4D97-AF65-F5344CB8AC3E}">
        <p14:creationId xmlns:p14="http://schemas.microsoft.com/office/powerpoint/2010/main" val="28695819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247</TotalTime>
  <Words>1732</Words>
  <Application>Microsoft Office PowerPoint</Application>
  <PresentationFormat>Widescreen</PresentationFormat>
  <Paragraphs>142</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Century Gothic</vt:lpstr>
      <vt:lpstr>Wingdings 3</vt:lpstr>
      <vt:lpstr>Ion Boardroom</vt:lpstr>
      <vt:lpstr>Hospital Annual Reporting</vt:lpstr>
      <vt:lpstr>Mandatory Facility Reporting</vt:lpstr>
      <vt:lpstr>Alabama Health Planning Facilitation Act</vt:lpstr>
      <vt:lpstr>Health Care Information and Data Advisory Council</vt:lpstr>
      <vt:lpstr>410-1-3-.12 Annual Reports</vt:lpstr>
      <vt:lpstr>410-1-3-.09 Electronic Filing</vt:lpstr>
      <vt:lpstr>410-1-3-.11</vt:lpstr>
      <vt:lpstr>410-1-3-.11 Submission of Mandatory Reports; Administrative Penalties</vt:lpstr>
      <vt:lpstr>“Mandatory Report”</vt:lpstr>
      <vt:lpstr>“Small Provider”</vt:lpstr>
      <vt:lpstr>“Failure to File”</vt:lpstr>
      <vt:lpstr>Mandatory Report Tracking/Board Reporting</vt:lpstr>
      <vt:lpstr>Financial Penalties for Non-Compliance</vt:lpstr>
      <vt:lpstr>Non-participation in CON Process</vt:lpstr>
      <vt:lpstr>Contact of Record</vt:lpstr>
      <vt:lpstr>Form BHD 134A</vt:lpstr>
      <vt:lpstr>Page 1</vt:lpstr>
      <vt:lpstr>Page 2</vt:lpstr>
      <vt:lpstr>Page 3</vt:lpstr>
      <vt:lpstr>Page 4</vt:lpstr>
      <vt:lpstr>Page 5</vt:lpstr>
      <vt:lpstr>Page 6</vt:lpstr>
      <vt:lpstr>Page 7</vt:lpstr>
      <vt:lpstr>Page 8</vt:lpstr>
      <vt:lpstr>Page 9</vt:lpstr>
      <vt:lpstr>Page 10</vt:lpstr>
      <vt:lpstr>Page 11</vt:lpstr>
      <vt:lpstr>Page 12</vt:lpstr>
      <vt:lpstr>Other changes</vt:lpstr>
      <vt:lpstr>Patient Origin Changes</vt:lpstr>
      <vt:lpstr>Additional Information</vt:lpstr>
      <vt:lpstr>Contact Information/Questions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SCALF Annual Reporting</dc:title>
  <dc:creator>Williams, Bradford</dc:creator>
  <cp:lastModifiedBy>Williams, Bradford</cp:lastModifiedBy>
  <cp:revision>40</cp:revision>
  <dcterms:created xsi:type="dcterms:W3CDTF">2016-08-26T14:21:05Z</dcterms:created>
  <dcterms:modified xsi:type="dcterms:W3CDTF">2016-10-05T20:57:37Z</dcterms:modified>
</cp:coreProperties>
</file>